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69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be-B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00FF00"/>
    <a:srgbClr val="FF0066"/>
    <a:srgbClr val="C1A88D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43" autoAdjust="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F7D5-C617-4809-91CF-9EC329DBC253}" type="slidenum">
              <a:rPr lang="be-BY"/>
              <a:pPr>
                <a:defRPr/>
              </a:pPr>
              <a:t>‹#›</a:t>
            </a:fld>
            <a:endParaRPr lang="be-BY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17562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99E8-D4EF-4720-92B1-41B57C41DD9F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4673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6AC7-B33A-4222-B7E9-AD1B3D06B0B1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572907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EA58-3210-4AFE-9FAD-DC68383CB8C9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21960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62E3-D3F2-4A49-AF66-7C47D7D1CE22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40776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CE5A0-B862-4325-94CF-AF3354AC1AC5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17601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F107-FC96-49DB-A710-7663F7FAF04F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59455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44CAD-7216-44A2-B05E-B96B9CCD992D}" type="slidenum">
              <a:rPr lang="be-BY"/>
              <a:pPr>
                <a:defRPr/>
              </a:pPr>
              <a:t>‹#›</a:t>
            </a:fld>
            <a:endParaRPr lang="be-BY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1021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4F64-EB68-457B-80C9-016E691C162F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25676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CC7BE-4A5D-42B8-837F-99269699374F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42648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5C0C-4559-4001-B161-0B96E38B90A9}" type="slidenum">
              <a:rPr lang="be-BY"/>
              <a:pPr>
                <a:defRPr/>
              </a:pPr>
              <a:t>‹#›</a:t>
            </a:fld>
            <a:endParaRPr lang="be-BY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0947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C7AD-A2F8-4E26-BA96-2284D2ECD55C}" type="slidenum">
              <a:rPr lang="be-BY"/>
              <a:pPr>
                <a:defRPr/>
              </a:pPr>
              <a:t>‹#›</a:t>
            </a:fld>
            <a:endParaRPr lang="be-BY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86421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60B9FCF-DA68-42B1-AA2E-9290D973EAE2}" type="slidenum">
              <a:rPr lang="be-BY"/>
              <a:pPr>
                <a:defRPr/>
              </a:pPr>
              <a:t>‹#›</a:t>
            </a:fld>
            <a:endParaRPr lang="be-BY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1" r:id="rId2"/>
    <p:sldLayoutId id="2147483778" r:id="rId3"/>
    <p:sldLayoutId id="2147483772" r:id="rId4"/>
    <p:sldLayoutId id="2147483779" r:id="rId5"/>
    <p:sldLayoutId id="2147483773" r:id="rId6"/>
    <p:sldLayoutId id="2147483774" r:id="rId7"/>
    <p:sldLayoutId id="2147483780" r:id="rId8"/>
    <p:sldLayoutId id="2147483781" r:id="rId9"/>
    <p:sldLayoutId id="2147483775" r:id="rId10"/>
    <p:sldLayoutId id="2147483776" r:id="rId11"/>
    <p:sldLayoutId id="214748378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290"/>
            <a:ext cx="8820150" cy="66437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e-BY" sz="5400" b="1" smtClean="0"/>
              <a:t>Беларусізацыя:</a:t>
            </a:r>
            <a:br>
              <a:rPr lang="be-BY" sz="5400" b="1" smtClean="0"/>
            </a:br>
            <a:r>
              <a:rPr lang="be-BY" sz="5000" b="1" smtClean="0"/>
              <a:t>перадумовы, </a:t>
            </a:r>
            <a:br>
              <a:rPr lang="be-BY" sz="5000" b="1" smtClean="0"/>
            </a:br>
            <a:r>
              <a:rPr lang="be-BY" sz="5000" b="1" smtClean="0"/>
              <a:t>асноўныя</a:t>
            </a:r>
            <a:br>
              <a:rPr lang="be-BY" sz="5000" b="1" smtClean="0"/>
            </a:br>
            <a:r>
              <a:rPr lang="be-BY" sz="5000" b="1" smtClean="0"/>
              <a:t>мерапрыемствы</a:t>
            </a:r>
            <a:br>
              <a:rPr lang="be-BY" sz="5000" b="1" smtClean="0"/>
            </a:br>
            <a:r>
              <a:rPr lang="be-BY" sz="5000" b="1" smtClean="0"/>
              <a:t> і вынікі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13" y="428625"/>
            <a:ext cx="2643187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5" name="Group 55"/>
          <p:cNvGraphicFramePr>
            <a:graphicFrameLocks noGrp="1"/>
          </p:cNvGraphicFramePr>
          <p:nvPr>
            <p:ph/>
          </p:nvPr>
        </p:nvGraphicFramePr>
        <p:xfrm>
          <a:off x="250825" y="142875"/>
          <a:ext cx="8893175" cy="6686550"/>
        </p:xfrm>
        <a:graphic>
          <a:graphicData uri="http://schemas.openxmlformats.org/drawingml/2006/table">
            <a:tbl>
              <a:tblPr/>
              <a:tblGrid>
                <a:gridCol w="3960813"/>
                <a:gridCol w="4932362"/>
              </a:tblGrid>
              <a:tr h="2054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прадугледжвалася зрабіць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фактычна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зроблена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2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Развіццё беларускай літаратуры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Працягвалася творчая дзейнасць пісьменнікаў старэйшага пакалення Я.Купалы,Я.Коласа,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Т. Гартнага. Утварыліся літаратурныя аб'яднанні "Маладняк" , "Узвышша“, “Полымя”. Выдаваліся часопісы “Маладняк","Полымя","Узвышша ".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94E41"/>
            </a:gs>
            <a:gs pos="50000">
              <a:srgbClr val="C1A88D"/>
            </a:gs>
            <a:gs pos="100000">
              <a:srgbClr val="594E4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79914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вынікі беларусізацыі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34963" y="1700213"/>
            <a:ext cx="6918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be-BY" sz="2800" b="1">
                <a:solidFill>
                  <a:srgbClr val="FF0066"/>
                </a:solidFill>
              </a:rPr>
              <a:t> ліквідацыя масавай непісьменнасці </a:t>
            </a:r>
          </a:p>
          <a:p>
            <a:pPr algn="ctr" eaLnBrk="1" hangingPunct="1"/>
            <a:r>
              <a:rPr lang="be-BY" sz="2800" b="1">
                <a:solidFill>
                  <a:srgbClr val="FF0066"/>
                </a:solidFill>
              </a:rPr>
              <a:t>насельніцтва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808288" y="2781300"/>
            <a:ext cx="64039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be-BY">
                <a:solidFill>
                  <a:srgbClr val="00FFFF"/>
                </a:solidFill>
              </a:rPr>
              <a:t> </a:t>
            </a:r>
            <a:r>
              <a:rPr lang="be-BY" sz="2800" b="1">
                <a:solidFill>
                  <a:srgbClr val="00FFFF"/>
                </a:solidFill>
              </a:rPr>
              <a:t>павышэнне культурнага ўзроўню </a:t>
            </a:r>
          </a:p>
          <a:p>
            <a:pPr algn="ctr" eaLnBrk="1" hangingPunct="1"/>
            <a:r>
              <a:rPr lang="be-BY" sz="2800" b="1">
                <a:solidFill>
                  <a:srgbClr val="00FFFF"/>
                </a:solidFill>
              </a:rPr>
              <a:t>насельніцтва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2388" y="3929063"/>
            <a:ext cx="51800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be-BY" sz="2800" b="1">
                <a:solidFill>
                  <a:srgbClr val="00FF00"/>
                </a:solidFill>
              </a:rPr>
              <a:t> ідэалагізацыя культурнага</a:t>
            </a:r>
          </a:p>
          <a:p>
            <a:pPr algn="ctr" eaLnBrk="1" hangingPunct="1"/>
            <a:r>
              <a:rPr lang="be-BY" sz="2800" b="1">
                <a:solidFill>
                  <a:srgbClr val="00FF00"/>
                </a:solidFill>
              </a:rPr>
              <a:t> жыцця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/>
      <p:bldP spid="10247" grpId="0"/>
      <p:bldP spid="102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50000">
              <a:srgbClr val="FFFF66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042988" y="836613"/>
            <a:ext cx="6597650" cy="46815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дзякуй за ўвагу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476250"/>
            <a:ext cx="68738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e-BY" sz="3600" b="1">
                <a:solidFill>
                  <a:srgbClr val="002060"/>
                </a:solidFill>
              </a:rPr>
              <a:t>Беларусізація – палітыка нацыянальна-дзяржаўнага і нацыянальна-культурнага будаўніцтва ў БССР </a:t>
            </a:r>
          </a:p>
          <a:p>
            <a:pPr algn="ctr" eaLnBrk="1" hangingPunct="1"/>
            <a:r>
              <a:rPr lang="be-BY" sz="3600" b="1">
                <a:solidFill>
                  <a:srgbClr val="002060"/>
                </a:solidFill>
              </a:rPr>
              <a:t>з 1924 па 1929 г., распрацаваная  РКП(б) </a:t>
            </a:r>
          </a:p>
          <a:p>
            <a:pPr algn="ctr" eaLnBrk="1" hangingPunct="1"/>
            <a:r>
              <a:rPr lang="be-BY" sz="3600" b="1">
                <a:solidFill>
                  <a:srgbClr val="002060"/>
                </a:solidFill>
              </a:rPr>
              <a:t>і яе структурамі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8" y="4429125"/>
            <a:ext cx="45720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051050" y="2205038"/>
            <a:ext cx="5257800" cy="26654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перадумовы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924300" y="4365625"/>
            <a:ext cx="576263" cy="936625"/>
          </a:xfrm>
          <a:prstGeom prst="downArrow">
            <a:avLst>
              <a:gd name="adj1" fmla="val 50000"/>
              <a:gd name="adj2" fmla="val 40634"/>
            </a:avLst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419475" y="5373688"/>
            <a:ext cx="1584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e-BY" sz="5400" b="1">
                <a:solidFill>
                  <a:srgbClr val="002060"/>
                </a:solidFill>
              </a:rPr>
              <a:t>нэп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rot="1650418">
            <a:off x="5364163" y="1700213"/>
            <a:ext cx="576262" cy="936625"/>
          </a:xfrm>
          <a:prstGeom prst="upArrow">
            <a:avLst>
              <a:gd name="adj1" fmla="val 50000"/>
              <a:gd name="adj2" fmla="val 40634"/>
            </a:avLst>
          </a:prstGeom>
          <a:gradFill rotWithShape="1">
            <a:gsLst>
              <a:gs pos="0">
                <a:srgbClr val="007676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643438" y="0"/>
            <a:ext cx="417671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e-BY" sz="3600" b="1">
                <a:solidFill>
                  <a:srgbClr val="002060"/>
                </a:solidFill>
              </a:rPr>
              <a:t>Адкрыццё Інбелкульта </a:t>
            </a:r>
          </a:p>
          <a:p>
            <a:pPr algn="ctr" eaLnBrk="1" hangingPunct="1"/>
            <a:r>
              <a:rPr lang="be-BY" sz="3600" b="1">
                <a:solidFill>
                  <a:srgbClr val="002060"/>
                </a:solidFill>
              </a:rPr>
              <a:t>ў 1922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 rot="-2765656">
            <a:off x="5945188" y="4143375"/>
            <a:ext cx="565150" cy="863600"/>
          </a:xfrm>
          <a:prstGeom prst="downArrow">
            <a:avLst>
              <a:gd name="adj1" fmla="val 50000"/>
              <a:gd name="adj2" fmla="val 38202"/>
            </a:avLst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705475" y="4937125"/>
            <a:ext cx="34385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e-BY" sz="4000" b="1">
                <a:solidFill>
                  <a:srgbClr val="002060"/>
                </a:solidFill>
              </a:rPr>
              <a:t>Палітычная амністыя 1923</a:t>
            </a:r>
            <a:r>
              <a:rPr lang="be-BY" sz="40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 rot="10800000">
            <a:off x="900113" y="3357563"/>
            <a:ext cx="720725" cy="647700"/>
          </a:xfrm>
          <a:custGeom>
            <a:avLst/>
            <a:gdLst>
              <a:gd name="T0" fmla="*/ 17177878 w 21600"/>
              <a:gd name="T1" fmla="*/ 0 h 21600"/>
              <a:gd name="T2" fmla="*/ 10306268 w 21600"/>
              <a:gd name="T3" fmla="*/ 6474001 h 21600"/>
              <a:gd name="T4" fmla="*/ 0 w 21600"/>
              <a:gd name="T5" fmla="*/ 16185905 h 21600"/>
              <a:gd name="T6" fmla="*/ 10306268 w 21600"/>
              <a:gd name="T7" fmla="*/ 19422005 h 21600"/>
              <a:gd name="T8" fmla="*/ 20612569 w 21600"/>
              <a:gd name="T9" fmla="*/ 13487512 h 21600"/>
              <a:gd name="T10" fmla="*/ 24048357 w 21600"/>
              <a:gd name="T11" fmla="*/ 64740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1">
            <a:gsLst>
              <a:gs pos="0">
                <a:srgbClr val="007676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4365625"/>
            <a:ext cx="31321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e-BY" sz="3600" b="1">
                <a:solidFill>
                  <a:srgbClr val="002060"/>
                </a:solidFill>
              </a:rPr>
              <a:t>Узбуйненні тэрыторыі БССР у 1924г. і 1926г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 rot="-1582249">
            <a:off x="3563938" y="1700213"/>
            <a:ext cx="576262" cy="936625"/>
          </a:xfrm>
          <a:prstGeom prst="upArrow">
            <a:avLst>
              <a:gd name="adj1" fmla="val 50000"/>
              <a:gd name="adj2" fmla="val 40634"/>
            </a:avLst>
          </a:prstGeom>
          <a:gradFill rotWithShape="1">
            <a:gsLst>
              <a:gs pos="0">
                <a:srgbClr val="007676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0" y="0"/>
            <a:ext cx="45005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e-BY" sz="3200" b="1">
                <a:solidFill>
                  <a:srgbClr val="002060"/>
                </a:solidFill>
              </a:rPr>
              <a:t>Стварэнне выдавецтваў “Беларусь” , </a:t>
            </a:r>
          </a:p>
          <a:p>
            <a:pPr eaLnBrk="1" hangingPunct="1"/>
            <a:r>
              <a:rPr lang="be-BY" sz="3200" b="1">
                <a:solidFill>
                  <a:srgbClr val="002060"/>
                </a:solidFill>
              </a:rPr>
              <a:t>“Белтрэстдрук”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/>
      <p:bldP spid="5128" grpId="0" animBg="1"/>
      <p:bldP spid="5129" grpId="0"/>
      <p:bldP spid="5130" grpId="0" animBg="1"/>
      <p:bldP spid="5131" grpId="0"/>
      <p:bldP spid="5132" grpId="0" animBg="1"/>
      <p:bldP spid="5133" grpId="0"/>
      <p:bldP spid="51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569325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мерапрыемствы  беларусізацыі</a:t>
            </a:r>
          </a:p>
        </p:txBody>
      </p:sp>
      <p:graphicFrame>
        <p:nvGraphicFramePr>
          <p:cNvPr id="7223" name="Group 55"/>
          <p:cNvGraphicFramePr>
            <a:graphicFrameLocks noGrp="1"/>
          </p:cNvGraphicFramePr>
          <p:nvPr>
            <p:ph/>
          </p:nvPr>
        </p:nvGraphicFramePr>
        <p:xfrm>
          <a:off x="214313" y="1722438"/>
          <a:ext cx="8569325" cy="4921313"/>
        </p:xfrm>
        <a:graphic>
          <a:graphicData uri="http://schemas.openxmlformats.org/drawingml/2006/table">
            <a:tbl>
              <a:tblPr/>
              <a:tblGrid>
                <a:gridCol w="4285463"/>
                <a:gridCol w="4283862"/>
              </a:tblGrid>
              <a:tr h="1542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прадугледжвалася зрабіць</a:t>
                      </a:r>
                    </a:p>
                  </a:txBody>
                  <a:tcPr marT="45718" marB="45718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фактычна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зроблена</a:t>
                      </a:r>
                    </a:p>
                  </a:txBody>
                  <a:tcPr marT="45718" marB="45718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Перавод  навучання ў школах пераважна на беларускую мову</a:t>
                      </a:r>
                    </a:p>
                  </a:txBody>
                  <a:tcPr marT="45718" marB="45718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Да 1928 г. каля 80% агульнаадукацыйных школ было пераведзена на беларускую мову навучання</a:t>
                      </a: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91" name="Group 75"/>
          <p:cNvGraphicFramePr>
            <a:graphicFrameLocks noGrp="1"/>
          </p:cNvGraphicFramePr>
          <p:nvPr>
            <p:ph/>
          </p:nvPr>
        </p:nvGraphicFramePr>
        <p:xfrm>
          <a:off x="323850" y="125413"/>
          <a:ext cx="8534400" cy="6589776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2054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прадугледжвалася зрабіць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фактычна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зроблена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5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Перавод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дзяржаўнага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апарату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</a:t>
                      </a: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беларускую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мову</a:t>
                      </a: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 1927 г. каля 80%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служачых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у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цэнтральных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органах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улады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валодалі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беларускай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мовай</a:t>
                      </a: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0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Арганізацыя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навукова -даследчай дзейнасці па ўсебаковым вывучэнні Беларусі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 1922 г.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адкрыўся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Інстытут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беларускай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культуры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(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Інбелкульт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)</a:t>
                      </a: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507413" cy="6589776"/>
        </p:xfrm>
        <a:graphic>
          <a:graphicData uri="http://schemas.openxmlformats.org/drawingml/2006/table">
            <a:tbl>
              <a:tblPr/>
              <a:tblGrid>
                <a:gridCol w="4254500"/>
                <a:gridCol w="4252913"/>
              </a:tblGrid>
              <a:tr h="2054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прадугледжвалася зрабіць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фактычна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зроблена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Перавод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Чырвонай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Арміі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беларускую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мову</a:t>
                      </a: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 войсках,якія размяшчаліся ў Беларусі, уведзена вывучэнне беларускай мовы. Створаны тэрытарыяльныя вайсковыя адзінкі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96" name="Group 60"/>
          <p:cNvGraphicFramePr>
            <a:graphicFrameLocks noGrp="1"/>
          </p:cNvGraphicFramePr>
          <p:nvPr>
            <p:ph/>
          </p:nvPr>
        </p:nvGraphicFramePr>
        <p:xfrm>
          <a:off x="468313" y="765175"/>
          <a:ext cx="8229600" cy="7296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011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прадугледжвалася зрабіць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фактычна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зроблена</a:t>
                      </a:r>
                    </a:p>
                  </a:txBody>
                  <a:tcPr marT="45718" marB="45718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8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Вылучэнне прадстаўнікоў мясцовага насельніцтва на пасады кіраўнікоў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(карэнізацыя)</a:t>
                      </a:r>
                    </a:p>
                  </a:txBody>
                  <a:tcPr marT="45718" marB="45718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 1927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павялічылася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48 %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удзельная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вага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мясцовага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беларускага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насельніцтва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сярод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раённых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кіраўнікоў</a:t>
                      </a: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5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cap="flat">
                      <a:noFill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0" name="Group 46"/>
          <p:cNvGraphicFramePr>
            <a:graphicFrameLocks noGrp="1"/>
          </p:cNvGraphicFramePr>
          <p:nvPr>
            <p:ph/>
          </p:nvPr>
        </p:nvGraphicFramePr>
        <p:xfrm>
          <a:off x="250825" y="188913"/>
          <a:ext cx="8675688" cy="6102350"/>
        </p:xfrm>
        <a:graphic>
          <a:graphicData uri="http://schemas.openxmlformats.org/drawingml/2006/table">
            <a:tbl>
              <a:tblPr/>
              <a:tblGrid>
                <a:gridCol w="4338638"/>
                <a:gridCol w="4337050"/>
              </a:tblGrid>
              <a:tr h="1969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прадугледжвалася зрабіць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фактычна зроблена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3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Стварэнне сістэмы вышэйшай адукацыі</a:t>
                      </a:r>
                    </a:p>
                  </a:txBody>
                  <a:tcPr marT="45722" marB="45722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 1921г. адкрыўся Беларускі дзяржаўны універсітэт (БДУ ). У 1919-1920гг. Пачалі дзейнічаць педагагічныя  інстытуты ў Мінску , Віцебску, Магілёве, Гомелі,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Беларускі палітэхнічны інстытут. 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72" name="Group 40"/>
          <p:cNvGraphicFramePr>
            <a:graphicFrameLocks noGrp="1"/>
          </p:cNvGraphicFramePr>
          <p:nvPr>
            <p:ph/>
          </p:nvPr>
        </p:nvGraphicFramePr>
        <p:xfrm>
          <a:off x="250825" y="476250"/>
          <a:ext cx="8686800" cy="59055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219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прадугледжвалася зрабіць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Што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фактычна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зроблена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9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Выпуск газет ,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часопісаў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падручнікаў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кніг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беларускай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мове</a:t>
                      </a: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Створана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выдавецтва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Савецкая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Беларусь ",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пачалося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выданне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газеты "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Савецкая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Беларусь "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і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часопіса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"Наш край",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адкрыта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Беларуская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дзяржаўная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бібліятэка</a:t>
                      </a:r>
                      <a:endParaRPr kumimoji="0" lang="be-BY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1413</TotalTime>
  <Words>330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Constantia</vt:lpstr>
      <vt:lpstr>Wingdings 2</vt:lpstr>
      <vt:lpstr>Calibri</vt:lpstr>
      <vt:lpstr>Бумажная</vt:lpstr>
      <vt:lpstr>Беларусізацыя: перадумовы,  асноўныя мерапрыемствы  і вынікі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Беларусізацыя : прадумовы, асноўныя мерапрыемства і вынікі</dc:title>
  <dc:creator>Василина</dc:creator>
  <cp:lastModifiedBy>Lab</cp:lastModifiedBy>
  <cp:revision>18</cp:revision>
  <dcterms:created xsi:type="dcterms:W3CDTF">2013-02-01T18:57:42Z</dcterms:created>
  <dcterms:modified xsi:type="dcterms:W3CDTF">2013-05-29T11:29:18Z</dcterms:modified>
</cp:coreProperties>
</file>